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4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2T17:16:0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2T17:16:0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6999"/>
            <a:ext cx="4038599" cy="4190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95600"/>
            <a:ext cx="1523999" cy="23622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0600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1000" y="0"/>
            <a:ext cx="1600200" cy="11430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10600" y="6095999"/>
            <a:ext cx="990600" cy="761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1775" y="0"/>
            <a:ext cx="776287" cy="121437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9400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533400"/>
            <a:ext cx="5153025" cy="5810250"/>
          </a:xfrm>
          <a:custGeom>
            <a:avLst/>
            <a:gdLst/>
            <a:ahLst/>
            <a:cxnLst/>
            <a:rect l="l" t="t" r="r" b="b"/>
            <a:pathLst>
              <a:path w="5153025" h="5810250">
                <a:moveTo>
                  <a:pt x="0" y="5810250"/>
                </a:moveTo>
                <a:lnTo>
                  <a:pt x="5153025" y="5810250"/>
                </a:lnTo>
                <a:lnTo>
                  <a:pt x="5153025" y="0"/>
                </a:lnTo>
                <a:lnTo>
                  <a:pt x="0" y="0"/>
                </a:lnTo>
                <a:lnTo>
                  <a:pt x="0" y="581025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76249"/>
            <a:ext cx="5162550" cy="5934075"/>
          </a:xfrm>
          <a:custGeom>
            <a:avLst/>
            <a:gdLst/>
            <a:ahLst/>
            <a:cxnLst/>
            <a:rect l="l" t="t" r="r" b="b"/>
            <a:pathLst>
              <a:path w="5162550" h="5934075">
                <a:moveTo>
                  <a:pt x="5162537" y="5867400"/>
                </a:moveTo>
                <a:lnTo>
                  <a:pt x="0" y="5867400"/>
                </a:lnTo>
                <a:lnTo>
                  <a:pt x="0" y="5934075"/>
                </a:lnTo>
                <a:lnTo>
                  <a:pt x="5162537" y="5934075"/>
                </a:lnTo>
                <a:lnTo>
                  <a:pt x="5162537" y="5867400"/>
                </a:lnTo>
                <a:close/>
              </a:path>
              <a:path w="5162550" h="5934075">
                <a:moveTo>
                  <a:pt x="5162550" y="0"/>
                </a:moveTo>
                <a:lnTo>
                  <a:pt x="0" y="0"/>
                </a:lnTo>
                <a:lnTo>
                  <a:pt x="0" y="57150"/>
                </a:lnTo>
                <a:lnTo>
                  <a:pt x="5162550" y="57150"/>
                </a:lnTo>
                <a:lnTo>
                  <a:pt x="5162550" y="0"/>
                </a:lnTo>
                <a:close/>
              </a:path>
            </a:pathLst>
          </a:custGeom>
          <a:solidFill>
            <a:srgbClr val="080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000750" y="1076325"/>
            <a:ext cx="66675" cy="4705350"/>
          </a:xfrm>
          <a:custGeom>
            <a:avLst/>
            <a:gdLst/>
            <a:ahLst/>
            <a:cxnLst/>
            <a:rect l="l" t="t" r="r" b="b"/>
            <a:pathLst>
              <a:path w="66675" h="4705350">
                <a:moveTo>
                  <a:pt x="66675" y="0"/>
                </a:moveTo>
                <a:lnTo>
                  <a:pt x="0" y="0"/>
                </a:lnTo>
                <a:lnTo>
                  <a:pt x="0" y="4705350"/>
                </a:lnTo>
                <a:lnTo>
                  <a:pt x="66675" y="4705350"/>
                </a:lnTo>
                <a:lnTo>
                  <a:pt x="66675" y="0"/>
                </a:lnTo>
                <a:close/>
              </a:path>
            </a:pathLst>
          </a:custGeom>
          <a:solidFill>
            <a:srgbClr val="080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06576" y="1551686"/>
            <a:ext cx="109708" cy="13511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66999"/>
            <a:ext cx="4038599" cy="4190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895600"/>
            <a:ext cx="1523999" cy="23622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10600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01000" y="0"/>
            <a:ext cx="1600200" cy="11430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10600" y="6095999"/>
            <a:ext cx="990600" cy="761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91775" y="0"/>
            <a:ext cx="776287" cy="121437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9400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442" y="780097"/>
            <a:ext cx="4216400" cy="853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2.jpg"/><Relationship Id="rId7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biargentina.com/nadia-binesh-book-free-20-min-consultation/" TargetMode="External"/><Relationship Id="rId4" Type="http://schemas.openxmlformats.org/officeDocument/2006/relationships/hyperlink" Target="mailto:Vineyards@bbiargentin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3825" y="1552575"/>
            <a:ext cx="857250" cy="857250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428625" y="0"/>
                </a:moveTo>
                <a:lnTo>
                  <a:pt x="345439" y="345439"/>
                </a:lnTo>
                <a:lnTo>
                  <a:pt x="0" y="428625"/>
                </a:lnTo>
                <a:lnTo>
                  <a:pt x="345439" y="511810"/>
                </a:lnTo>
                <a:lnTo>
                  <a:pt x="428625" y="857250"/>
                </a:lnTo>
                <a:lnTo>
                  <a:pt x="511810" y="511810"/>
                </a:lnTo>
                <a:lnTo>
                  <a:pt x="857250" y="428625"/>
                </a:lnTo>
                <a:lnTo>
                  <a:pt x="511810" y="345439"/>
                </a:lnTo>
                <a:lnTo>
                  <a:pt x="428625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486025" cy="2486025"/>
          </a:xfrm>
          <a:custGeom>
            <a:avLst/>
            <a:gdLst/>
            <a:ahLst/>
            <a:cxnLst/>
            <a:rect l="l" t="t" r="r" b="b"/>
            <a:pathLst>
              <a:path w="2486025" h="2486025">
                <a:moveTo>
                  <a:pt x="2486025" y="0"/>
                </a:moveTo>
                <a:lnTo>
                  <a:pt x="0" y="0"/>
                </a:lnTo>
                <a:lnTo>
                  <a:pt x="0" y="2486025"/>
                </a:lnTo>
                <a:lnTo>
                  <a:pt x="48349" y="2485564"/>
                </a:lnTo>
                <a:lnTo>
                  <a:pt x="96474" y="2484187"/>
                </a:lnTo>
                <a:lnTo>
                  <a:pt x="144367" y="2481903"/>
                </a:lnTo>
                <a:lnTo>
                  <a:pt x="192018" y="2478719"/>
                </a:lnTo>
                <a:lnTo>
                  <a:pt x="239421" y="2474644"/>
                </a:lnTo>
                <a:lnTo>
                  <a:pt x="286566" y="2469687"/>
                </a:lnTo>
                <a:lnTo>
                  <a:pt x="333445" y="2463855"/>
                </a:lnTo>
                <a:lnTo>
                  <a:pt x="380050" y="2457158"/>
                </a:lnTo>
                <a:lnTo>
                  <a:pt x="426372" y="2449602"/>
                </a:lnTo>
                <a:lnTo>
                  <a:pt x="472403" y="2441198"/>
                </a:lnTo>
                <a:lnTo>
                  <a:pt x="518135" y="2431952"/>
                </a:lnTo>
                <a:lnTo>
                  <a:pt x="563560" y="2421874"/>
                </a:lnTo>
                <a:lnTo>
                  <a:pt x="608668" y="2410972"/>
                </a:lnTo>
                <a:lnTo>
                  <a:pt x="653453" y="2399253"/>
                </a:lnTo>
                <a:lnTo>
                  <a:pt x="697904" y="2386727"/>
                </a:lnTo>
                <a:lnTo>
                  <a:pt x="742015" y="2373402"/>
                </a:lnTo>
                <a:lnTo>
                  <a:pt x="785777" y="2359286"/>
                </a:lnTo>
                <a:lnTo>
                  <a:pt x="829181" y="2344387"/>
                </a:lnTo>
                <a:lnTo>
                  <a:pt x="872219" y="2328713"/>
                </a:lnTo>
                <a:lnTo>
                  <a:pt x="914883" y="2312274"/>
                </a:lnTo>
                <a:lnTo>
                  <a:pt x="957164" y="2295077"/>
                </a:lnTo>
                <a:lnTo>
                  <a:pt x="999055" y="2277131"/>
                </a:lnTo>
                <a:lnTo>
                  <a:pt x="1040546" y="2258444"/>
                </a:lnTo>
                <a:lnTo>
                  <a:pt x="1081630" y="2239025"/>
                </a:lnTo>
                <a:lnTo>
                  <a:pt x="1122297" y="2218881"/>
                </a:lnTo>
                <a:lnTo>
                  <a:pt x="1162541" y="2198021"/>
                </a:lnTo>
                <a:lnTo>
                  <a:pt x="1202352" y="2176453"/>
                </a:lnTo>
                <a:lnTo>
                  <a:pt x="1241722" y="2154186"/>
                </a:lnTo>
                <a:lnTo>
                  <a:pt x="1280642" y="2131228"/>
                </a:lnTo>
                <a:lnTo>
                  <a:pt x="1319105" y="2107588"/>
                </a:lnTo>
                <a:lnTo>
                  <a:pt x="1357102" y="2083273"/>
                </a:lnTo>
                <a:lnTo>
                  <a:pt x="1394625" y="2058293"/>
                </a:lnTo>
                <a:lnTo>
                  <a:pt x="1431666" y="2032654"/>
                </a:lnTo>
                <a:lnTo>
                  <a:pt x="1468215" y="2006367"/>
                </a:lnTo>
                <a:lnTo>
                  <a:pt x="1504265" y="1979438"/>
                </a:lnTo>
                <a:lnTo>
                  <a:pt x="1539808" y="1951877"/>
                </a:lnTo>
                <a:lnTo>
                  <a:pt x="1574834" y="1923692"/>
                </a:lnTo>
                <a:lnTo>
                  <a:pt x="1609337" y="1894891"/>
                </a:lnTo>
                <a:lnTo>
                  <a:pt x="1643306" y="1865482"/>
                </a:lnTo>
                <a:lnTo>
                  <a:pt x="1676735" y="1835473"/>
                </a:lnTo>
                <a:lnTo>
                  <a:pt x="1709615" y="1804874"/>
                </a:lnTo>
                <a:lnTo>
                  <a:pt x="1741937" y="1773693"/>
                </a:lnTo>
                <a:lnTo>
                  <a:pt x="1773693" y="1741937"/>
                </a:lnTo>
                <a:lnTo>
                  <a:pt x="1804874" y="1709615"/>
                </a:lnTo>
                <a:lnTo>
                  <a:pt x="1835473" y="1676735"/>
                </a:lnTo>
                <a:lnTo>
                  <a:pt x="1865482" y="1643306"/>
                </a:lnTo>
                <a:lnTo>
                  <a:pt x="1894891" y="1609337"/>
                </a:lnTo>
                <a:lnTo>
                  <a:pt x="1923692" y="1574834"/>
                </a:lnTo>
                <a:lnTo>
                  <a:pt x="1951877" y="1539808"/>
                </a:lnTo>
                <a:lnTo>
                  <a:pt x="1979438" y="1504265"/>
                </a:lnTo>
                <a:lnTo>
                  <a:pt x="2006367" y="1468215"/>
                </a:lnTo>
                <a:lnTo>
                  <a:pt x="2032654" y="1431666"/>
                </a:lnTo>
                <a:lnTo>
                  <a:pt x="2058293" y="1394625"/>
                </a:lnTo>
                <a:lnTo>
                  <a:pt x="2083273" y="1357102"/>
                </a:lnTo>
                <a:lnTo>
                  <a:pt x="2107588" y="1319105"/>
                </a:lnTo>
                <a:lnTo>
                  <a:pt x="2131228" y="1280642"/>
                </a:lnTo>
                <a:lnTo>
                  <a:pt x="2154186" y="1241722"/>
                </a:lnTo>
                <a:lnTo>
                  <a:pt x="2176453" y="1202352"/>
                </a:lnTo>
                <a:lnTo>
                  <a:pt x="2198021" y="1162541"/>
                </a:lnTo>
                <a:lnTo>
                  <a:pt x="2218881" y="1122297"/>
                </a:lnTo>
                <a:lnTo>
                  <a:pt x="2239025" y="1081630"/>
                </a:lnTo>
                <a:lnTo>
                  <a:pt x="2258444" y="1040546"/>
                </a:lnTo>
                <a:lnTo>
                  <a:pt x="2277131" y="999055"/>
                </a:lnTo>
                <a:lnTo>
                  <a:pt x="2295077" y="957164"/>
                </a:lnTo>
                <a:lnTo>
                  <a:pt x="2312274" y="914883"/>
                </a:lnTo>
                <a:lnTo>
                  <a:pt x="2328713" y="872219"/>
                </a:lnTo>
                <a:lnTo>
                  <a:pt x="2344387" y="829181"/>
                </a:lnTo>
                <a:lnTo>
                  <a:pt x="2359286" y="785777"/>
                </a:lnTo>
                <a:lnTo>
                  <a:pt x="2373402" y="742015"/>
                </a:lnTo>
                <a:lnTo>
                  <a:pt x="2386727" y="697904"/>
                </a:lnTo>
                <a:lnTo>
                  <a:pt x="2399253" y="653453"/>
                </a:lnTo>
                <a:lnTo>
                  <a:pt x="2410972" y="608668"/>
                </a:lnTo>
                <a:lnTo>
                  <a:pt x="2421874" y="563560"/>
                </a:lnTo>
                <a:lnTo>
                  <a:pt x="2431952" y="518135"/>
                </a:lnTo>
                <a:lnTo>
                  <a:pt x="2441198" y="472403"/>
                </a:lnTo>
                <a:lnTo>
                  <a:pt x="2449602" y="426372"/>
                </a:lnTo>
                <a:lnTo>
                  <a:pt x="2457158" y="380050"/>
                </a:lnTo>
                <a:lnTo>
                  <a:pt x="2463855" y="333445"/>
                </a:lnTo>
                <a:lnTo>
                  <a:pt x="2469687" y="286566"/>
                </a:lnTo>
                <a:lnTo>
                  <a:pt x="2474644" y="239421"/>
                </a:lnTo>
                <a:lnTo>
                  <a:pt x="2478719" y="192018"/>
                </a:lnTo>
                <a:lnTo>
                  <a:pt x="2481903" y="144367"/>
                </a:lnTo>
                <a:lnTo>
                  <a:pt x="2484187" y="96474"/>
                </a:lnTo>
                <a:lnTo>
                  <a:pt x="2485564" y="48349"/>
                </a:lnTo>
                <a:lnTo>
                  <a:pt x="2486025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29975" y="476250"/>
            <a:ext cx="0" cy="5902325"/>
          </a:xfrm>
          <a:custGeom>
            <a:avLst/>
            <a:gdLst/>
            <a:ahLst/>
            <a:cxnLst/>
            <a:rect l="l" t="t" r="r" b="b"/>
            <a:pathLst>
              <a:path h="5902325">
                <a:moveTo>
                  <a:pt x="0" y="0"/>
                </a:moveTo>
                <a:lnTo>
                  <a:pt x="0" y="5901753"/>
                </a:lnTo>
              </a:path>
            </a:pathLst>
          </a:custGeom>
          <a:ln w="38100">
            <a:solidFill>
              <a:srgbClr val="AF1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4950" y="295275"/>
            <a:ext cx="5162550" cy="5905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6576" y="1551686"/>
            <a:ext cx="109708" cy="13511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668634" y="578738"/>
            <a:ext cx="22161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5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2104" y="2758122"/>
            <a:ext cx="25057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EBEBEB"/>
                </a:solidFill>
              </a:rPr>
              <a:t>Finca</a:t>
            </a:r>
            <a:r>
              <a:rPr sz="2000" spc="-10" dirty="0">
                <a:solidFill>
                  <a:srgbClr val="EBEBEB"/>
                </a:solidFill>
              </a:rPr>
              <a:t> </a:t>
            </a:r>
            <a:r>
              <a:rPr sz="2000" dirty="0">
                <a:solidFill>
                  <a:srgbClr val="EBEBEB"/>
                </a:solidFill>
              </a:rPr>
              <a:t>4</a:t>
            </a:r>
            <a:r>
              <a:rPr sz="2000" spc="-45" dirty="0">
                <a:solidFill>
                  <a:srgbClr val="EBEBEB"/>
                </a:solidFill>
              </a:rPr>
              <a:t> </a:t>
            </a:r>
            <a:r>
              <a:rPr sz="2000" dirty="0">
                <a:solidFill>
                  <a:srgbClr val="EBEBEB"/>
                </a:solidFill>
              </a:rPr>
              <a:t>Gatos</a:t>
            </a:r>
            <a:r>
              <a:rPr sz="2000" spc="-80" dirty="0">
                <a:solidFill>
                  <a:srgbClr val="EBEBEB"/>
                </a:solidFill>
              </a:rPr>
              <a:t> </a:t>
            </a:r>
            <a:r>
              <a:rPr sz="2000" spc="-20" dirty="0">
                <a:solidFill>
                  <a:srgbClr val="EBEBEB"/>
                </a:solidFill>
              </a:rPr>
              <a:t>Locos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332104" y="3368611"/>
            <a:ext cx="4249420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An</a:t>
            </a:r>
            <a:r>
              <a:rPr sz="2000" spc="-8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Exclusive</a:t>
            </a:r>
            <a:r>
              <a:rPr sz="20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Vineyard</a:t>
            </a:r>
            <a:r>
              <a:rPr sz="2000" spc="-8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EBEBEB"/>
                </a:solidFill>
                <a:latin typeface="Century Gothic"/>
                <a:cs typeface="Century Gothic"/>
              </a:rPr>
              <a:t>Opportunity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Plots</a:t>
            </a:r>
            <a:r>
              <a:rPr sz="2000" spc="-6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66</a:t>
            </a:r>
            <a:r>
              <a:rPr sz="20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&amp;</a:t>
            </a:r>
            <a:r>
              <a:rPr sz="2000" spc="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EBEBEB"/>
                </a:solidFill>
                <a:latin typeface="Century Gothic"/>
                <a:cs typeface="Century Gothic"/>
              </a:rPr>
              <a:t>103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in</a:t>
            </a:r>
            <a:r>
              <a:rPr sz="2000" spc="-4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Tupungato</a:t>
            </a:r>
            <a:r>
              <a:rPr sz="2000" spc="-5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EBEBEB"/>
                </a:solidFill>
                <a:latin typeface="Century Gothic"/>
                <a:cs typeface="Century Gothic"/>
              </a:rPr>
              <a:t>Winelands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6725"/>
            <a:ext cx="5638800" cy="5915025"/>
            <a:chOff x="0" y="466725"/>
            <a:chExt cx="5638800" cy="5915025"/>
          </a:xfrm>
        </p:grpSpPr>
        <p:sp>
          <p:nvSpPr>
            <p:cNvPr id="3" name="object 3"/>
            <p:cNvSpPr/>
            <p:nvPr/>
          </p:nvSpPr>
          <p:spPr>
            <a:xfrm>
              <a:off x="0" y="476250"/>
              <a:ext cx="5153025" cy="2952750"/>
            </a:xfrm>
            <a:custGeom>
              <a:avLst/>
              <a:gdLst/>
              <a:ahLst/>
              <a:cxnLst/>
              <a:rect l="l" t="t" r="r" b="b"/>
              <a:pathLst>
                <a:path w="5153025" h="2952750">
                  <a:moveTo>
                    <a:pt x="5153025" y="0"/>
                  </a:moveTo>
                  <a:lnTo>
                    <a:pt x="0" y="0"/>
                  </a:lnTo>
                  <a:lnTo>
                    <a:pt x="0" y="2952750"/>
                  </a:lnTo>
                  <a:lnTo>
                    <a:pt x="5153025" y="2952750"/>
                  </a:lnTo>
                  <a:lnTo>
                    <a:pt x="5153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53025" y="466725"/>
              <a:ext cx="485775" cy="2962275"/>
            </a:xfrm>
            <a:custGeom>
              <a:avLst/>
              <a:gdLst/>
              <a:ahLst/>
              <a:cxnLst/>
              <a:rect l="l" t="t" r="r" b="b"/>
              <a:pathLst>
                <a:path w="485775" h="2962275">
                  <a:moveTo>
                    <a:pt x="485775" y="0"/>
                  </a:moveTo>
                  <a:lnTo>
                    <a:pt x="0" y="0"/>
                  </a:lnTo>
                  <a:lnTo>
                    <a:pt x="0" y="2962275"/>
                  </a:lnTo>
                  <a:lnTo>
                    <a:pt x="485775" y="2962275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EA6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3025" y="3429000"/>
              <a:ext cx="485775" cy="2952750"/>
            </a:xfrm>
            <a:custGeom>
              <a:avLst/>
              <a:gdLst/>
              <a:ahLst/>
              <a:cxnLst/>
              <a:rect l="l" t="t" r="r" b="b"/>
              <a:pathLst>
                <a:path w="485775" h="2952750">
                  <a:moveTo>
                    <a:pt x="485775" y="0"/>
                  </a:moveTo>
                  <a:lnTo>
                    <a:pt x="0" y="0"/>
                  </a:lnTo>
                  <a:lnTo>
                    <a:pt x="0" y="2952750"/>
                  </a:lnTo>
                  <a:lnTo>
                    <a:pt x="485775" y="2952750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6576" y="1551686"/>
            <a:ext cx="109708" cy="13511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668634" y="578738"/>
            <a:ext cx="22161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5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275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7375" y="3381375"/>
            <a:ext cx="5153025" cy="29051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7850" y="514350"/>
            <a:ext cx="4686300" cy="267652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899"/>
              </a:lnSpc>
              <a:spcBef>
                <a:spcPts val="80"/>
              </a:spcBef>
            </a:pPr>
            <a:r>
              <a:rPr sz="1800" dirty="0"/>
              <a:t>Located</a:t>
            </a:r>
            <a:r>
              <a:rPr sz="1800" spc="-70" dirty="0"/>
              <a:t> </a:t>
            </a:r>
            <a:r>
              <a:rPr sz="1800" dirty="0"/>
              <a:t>within</a:t>
            </a:r>
            <a:r>
              <a:rPr sz="1800" spc="-20" dirty="0"/>
              <a:t> </a:t>
            </a:r>
            <a:r>
              <a:rPr sz="1800" dirty="0"/>
              <a:t>Tupungato</a:t>
            </a:r>
            <a:r>
              <a:rPr sz="1800" spc="-85" dirty="0"/>
              <a:t> </a:t>
            </a:r>
            <a:r>
              <a:rPr sz="1800" spc="-10" dirty="0"/>
              <a:t>Winelands, </a:t>
            </a:r>
            <a:r>
              <a:rPr sz="1800" dirty="0"/>
              <a:t>at</a:t>
            </a:r>
            <a:r>
              <a:rPr sz="1800" spc="-25" dirty="0"/>
              <a:t> </a:t>
            </a:r>
            <a:r>
              <a:rPr sz="1800" dirty="0"/>
              <a:t>foothills</a:t>
            </a:r>
            <a:r>
              <a:rPr sz="1800" spc="-25" dirty="0"/>
              <a:t> </a:t>
            </a:r>
            <a:r>
              <a:rPr sz="1800" dirty="0"/>
              <a:t>of</a:t>
            </a:r>
            <a:r>
              <a:rPr sz="1800" spc="-50" dirty="0"/>
              <a:t> </a:t>
            </a:r>
            <a:r>
              <a:rPr sz="1800" dirty="0"/>
              <a:t>the</a:t>
            </a:r>
            <a:r>
              <a:rPr sz="1800" spc="-50" dirty="0"/>
              <a:t> </a:t>
            </a:r>
            <a:r>
              <a:rPr sz="1800" dirty="0"/>
              <a:t>Sierra</a:t>
            </a:r>
            <a:r>
              <a:rPr sz="1800" spc="-35" dirty="0"/>
              <a:t> </a:t>
            </a:r>
            <a:r>
              <a:rPr sz="1800" dirty="0"/>
              <a:t>del</a:t>
            </a:r>
            <a:r>
              <a:rPr sz="1800" spc="10" dirty="0"/>
              <a:t> </a:t>
            </a:r>
            <a:r>
              <a:rPr sz="1800" spc="-10" dirty="0"/>
              <a:t>Jaboncillo, </a:t>
            </a:r>
            <a:r>
              <a:rPr sz="1800" dirty="0"/>
              <a:t>in</a:t>
            </a:r>
            <a:r>
              <a:rPr sz="1800" spc="-55" dirty="0"/>
              <a:t> </a:t>
            </a:r>
            <a:r>
              <a:rPr sz="1800" dirty="0"/>
              <a:t>Gualtallary,</a:t>
            </a:r>
            <a:r>
              <a:rPr sz="1800" spc="-70" dirty="0"/>
              <a:t> </a:t>
            </a:r>
            <a:r>
              <a:rPr sz="1800" spc="-10" dirty="0"/>
              <a:t>Mendoza</a:t>
            </a:r>
            <a:endParaRPr sz="1800"/>
          </a:p>
        </p:txBody>
      </p:sp>
      <p:sp>
        <p:nvSpPr>
          <p:cNvPr id="11" name="object 11"/>
          <p:cNvSpPr txBox="1"/>
          <p:nvPr/>
        </p:nvSpPr>
        <p:spPr>
          <a:xfrm>
            <a:off x="301942" y="1886648"/>
            <a:ext cx="4283710" cy="442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spcBef>
                <a:spcPts val="100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Altitude: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1350</a:t>
            </a:r>
            <a:r>
              <a:rPr sz="1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meters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Distance</a:t>
            </a:r>
            <a:r>
              <a:rPr sz="1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Tupungato: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11.4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km</a:t>
            </a:r>
            <a:endParaRPr sz="1800" dirty="0">
              <a:latin typeface="Century Gothic"/>
              <a:cs typeface="Century Gothic"/>
            </a:endParaRPr>
          </a:p>
          <a:p>
            <a:pPr marL="151765" indent="-139065">
              <a:lnSpc>
                <a:spcPct val="100000"/>
              </a:lnSpc>
              <a:spcBef>
                <a:spcPts val="2195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Distance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Mendoza:</a:t>
            </a:r>
            <a:r>
              <a:rPr sz="1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86.9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km</a:t>
            </a:r>
            <a:endParaRPr sz="1800" dirty="0">
              <a:latin typeface="Century Gothic"/>
              <a:cs typeface="Century Gothic"/>
            </a:endParaRPr>
          </a:p>
          <a:p>
            <a:pPr marL="151765" indent="-139065">
              <a:lnSpc>
                <a:spcPct val="100000"/>
              </a:lnSpc>
              <a:spcBef>
                <a:spcPts val="2120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Drip</a:t>
            </a:r>
            <a:r>
              <a:rPr sz="1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irrigation</a:t>
            </a:r>
            <a:r>
              <a:rPr sz="1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system</a:t>
            </a:r>
            <a:endParaRPr sz="1800" dirty="0">
              <a:latin typeface="Century Gothic"/>
              <a:cs typeface="Century Gothic"/>
            </a:endParaRPr>
          </a:p>
          <a:p>
            <a:pPr marL="151765" indent="-139065">
              <a:lnSpc>
                <a:spcPct val="100000"/>
              </a:lnSpc>
              <a:spcBef>
                <a:spcPts val="2195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Underground</a:t>
            </a:r>
            <a:r>
              <a:rPr sz="1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irrigation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FFFFFF"/>
              </a:buClr>
              <a:buFont typeface="Century Gothic"/>
              <a:buChar char="-"/>
            </a:pPr>
            <a:endParaRPr sz="1800" dirty="0">
              <a:latin typeface="Century Gothic"/>
              <a:cs typeface="Century Gothic"/>
            </a:endParaRPr>
          </a:p>
          <a:p>
            <a:pPr marL="12700" marR="5080" indent="139065">
              <a:lnSpc>
                <a:spcPts val="2100"/>
              </a:lnSpc>
              <a:spcBef>
                <a:spcPts val="5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Connected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Tupungato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Winelands'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main</a:t>
            </a:r>
            <a:r>
              <a:rPr sz="1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irrigation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system</a:t>
            </a:r>
            <a:endParaRPr sz="1800" dirty="0">
              <a:latin typeface="Century Gothic"/>
              <a:cs typeface="Century Gothic"/>
            </a:endParaRPr>
          </a:p>
          <a:p>
            <a:pPr marL="151765" indent="-139065">
              <a:lnSpc>
                <a:spcPct val="100000"/>
              </a:lnSpc>
              <a:spcBef>
                <a:spcPts val="2140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Organic</a:t>
            </a:r>
            <a:r>
              <a:rPr sz="1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certification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sz="1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Letis</a:t>
            </a:r>
            <a:endParaRPr sz="1800" dirty="0">
              <a:latin typeface="Century Gothic"/>
              <a:cs typeface="Century Gothic"/>
            </a:endParaRPr>
          </a:p>
          <a:p>
            <a:pPr marL="151765" indent="-139065">
              <a:lnSpc>
                <a:spcPct val="100000"/>
              </a:lnSpc>
              <a:spcBef>
                <a:spcPts val="2195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Planting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density: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2m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18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1m</a:t>
            </a:r>
            <a:endParaRPr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38975" y="6381750"/>
            <a:ext cx="3695700" cy="476250"/>
          </a:xfrm>
          <a:custGeom>
            <a:avLst/>
            <a:gdLst/>
            <a:ahLst/>
            <a:cxnLst/>
            <a:rect l="l" t="t" r="r" b="b"/>
            <a:pathLst>
              <a:path w="3695700" h="476250">
                <a:moveTo>
                  <a:pt x="3695700" y="0"/>
                </a:moveTo>
                <a:lnTo>
                  <a:pt x="0" y="0"/>
                </a:lnTo>
                <a:lnTo>
                  <a:pt x="0" y="476250"/>
                </a:lnTo>
                <a:lnTo>
                  <a:pt x="3695700" y="476250"/>
                </a:lnTo>
                <a:lnTo>
                  <a:pt x="36957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8975" y="0"/>
            <a:ext cx="3695700" cy="476250"/>
          </a:xfrm>
          <a:custGeom>
            <a:avLst/>
            <a:gdLst/>
            <a:ahLst/>
            <a:cxnLst/>
            <a:rect l="l" t="t" r="r" b="b"/>
            <a:pathLst>
              <a:path w="3695700" h="476250">
                <a:moveTo>
                  <a:pt x="3695700" y="0"/>
                </a:moveTo>
                <a:lnTo>
                  <a:pt x="0" y="0"/>
                </a:lnTo>
                <a:lnTo>
                  <a:pt x="0" y="476250"/>
                </a:lnTo>
                <a:lnTo>
                  <a:pt x="3695700" y="476250"/>
                </a:lnTo>
                <a:lnTo>
                  <a:pt x="36957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6576" y="1551686"/>
            <a:ext cx="109708" cy="13511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68634" y="578738"/>
            <a:ext cx="22161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5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715" y="1883554"/>
            <a:ext cx="4119879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25"/>
              </a:lnSpc>
            </a:pPr>
            <a:r>
              <a:rPr sz="4200" dirty="0">
                <a:solidFill>
                  <a:srgbClr val="080D0E"/>
                </a:solidFill>
                <a:latin typeface="Century Gothic"/>
                <a:cs typeface="Century Gothic"/>
              </a:rPr>
              <a:t>Location</a:t>
            </a:r>
            <a:r>
              <a:rPr sz="4200" spc="-50" dirty="0">
                <a:solidFill>
                  <a:srgbClr val="080D0E"/>
                </a:solidFill>
                <a:latin typeface="Century Gothic"/>
                <a:cs typeface="Century Gothic"/>
              </a:rPr>
              <a:t> </a:t>
            </a:r>
            <a:r>
              <a:rPr sz="4200" spc="-10" dirty="0">
                <a:solidFill>
                  <a:srgbClr val="080D0E"/>
                </a:solidFill>
                <a:latin typeface="Century Gothic"/>
                <a:cs typeface="Century Gothic"/>
              </a:rPr>
              <a:t>Details</a:t>
            </a:r>
            <a:endParaRPr sz="4200">
              <a:latin typeface="Century Gothic"/>
              <a:cs typeface="Century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2019300"/>
            <a:ext cx="4610100" cy="4114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7400" y="2019300"/>
            <a:ext cx="4619625" cy="41148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36239" y="494918"/>
            <a:ext cx="229743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dirty="0"/>
              <a:t>Property</a:t>
            </a:r>
            <a:r>
              <a:rPr sz="2000" spc="-20" dirty="0"/>
              <a:t> </a:t>
            </a:r>
            <a:r>
              <a:rPr sz="2000" spc="-10" dirty="0"/>
              <a:t>Overview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2936239" y="808291"/>
            <a:ext cx="3476625" cy="826769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spcBef>
                <a:spcPts val="1090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Total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property: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plots</a:t>
            </a:r>
            <a:endParaRPr sz="1800">
              <a:latin typeface="Century Gothic"/>
              <a:cs typeface="Century Gothic"/>
            </a:endParaRPr>
          </a:p>
          <a:p>
            <a:pPr marL="151765" indent="-139065">
              <a:lnSpc>
                <a:spcPct val="100000"/>
              </a:lnSpc>
              <a:spcBef>
                <a:spcPts val="994"/>
              </a:spcBef>
              <a:buChar char="-"/>
              <a:tabLst>
                <a:tab pos="151765" algn="l"/>
                <a:tab pos="168973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Offer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	Plots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66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103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6B2922-9242-A1CE-064D-8DBF0E533451}"/>
              </a:ext>
            </a:extLst>
          </p:cNvPr>
          <p:cNvGrpSpPr/>
          <p:nvPr/>
        </p:nvGrpSpPr>
        <p:grpSpPr>
          <a:xfrm>
            <a:off x="3225240" y="3881782"/>
            <a:ext cx="360" cy="360"/>
            <a:chOff x="3225240" y="388178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78F27D2-954C-6804-D0FF-FA8078BEC9B5}"/>
                    </a:ext>
                  </a:extLst>
                </p14:cNvPr>
                <p14:cNvContentPartPr/>
                <p14:nvPr/>
              </p14:nvContentPartPr>
              <p14:xfrm>
                <a:off x="3225240" y="3881782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78F27D2-954C-6804-D0FF-FA8078BEC9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20920" y="387746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F8008C-DEAF-78EF-DB61-D894964579CF}"/>
                    </a:ext>
                  </a:extLst>
                </p14:cNvPr>
                <p14:cNvContentPartPr/>
                <p14:nvPr/>
              </p14:nvContentPartPr>
              <p14:xfrm>
                <a:off x="3225240" y="3881782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F8008C-DEAF-78EF-DB61-D894964579C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20920" y="387746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Picture 22" descr="A map of a green field&#10;&#10;Description automatically generated">
            <a:extLst>
              <a:ext uri="{FF2B5EF4-FFF2-40B4-BE49-F238E27FC236}">
                <a16:creationId xmlns:a16="http://schemas.microsoft.com/office/drawing/2014/main" id="{01AB1BDA-317F-909F-F73A-4255D76F6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9" y="2296859"/>
            <a:ext cx="464820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6725"/>
            <a:ext cx="5638800" cy="5915025"/>
            <a:chOff x="0" y="466725"/>
            <a:chExt cx="5638800" cy="5915025"/>
          </a:xfrm>
        </p:grpSpPr>
        <p:sp>
          <p:nvSpPr>
            <p:cNvPr id="3" name="object 3"/>
            <p:cNvSpPr/>
            <p:nvPr/>
          </p:nvSpPr>
          <p:spPr>
            <a:xfrm>
              <a:off x="0" y="476250"/>
              <a:ext cx="5153025" cy="2952750"/>
            </a:xfrm>
            <a:custGeom>
              <a:avLst/>
              <a:gdLst/>
              <a:ahLst/>
              <a:cxnLst/>
              <a:rect l="l" t="t" r="r" b="b"/>
              <a:pathLst>
                <a:path w="5153025" h="2952750">
                  <a:moveTo>
                    <a:pt x="5153025" y="0"/>
                  </a:moveTo>
                  <a:lnTo>
                    <a:pt x="0" y="0"/>
                  </a:lnTo>
                  <a:lnTo>
                    <a:pt x="0" y="2952750"/>
                  </a:lnTo>
                  <a:lnTo>
                    <a:pt x="5153025" y="2952750"/>
                  </a:lnTo>
                  <a:lnTo>
                    <a:pt x="5153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53025" y="466725"/>
              <a:ext cx="485775" cy="2962275"/>
            </a:xfrm>
            <a:custGeom>
              <a:avLst/>
              <a:gdLst/>
              <a:ahLst/>
              <a:cxnLst/>
              <a:rect l="l" t="t" r="r" b="b"/>
              <a:pathLst>
                <a:path w="485775" h="2962275">
                  <a:moveTo>
                    <a:pt x="485775" y="0"/>
                  </a:moveTo>
                  <a:lnTo>
                    <a:pt x="0" y="0"/>
                  </a:lnTo>
                  <a:lnTo>
                    <a:pt x="0" y="2962275"/>
                  </a:lnTo>
                  <a:lnTo>
                    <a:pt x="485775" y="2962275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EA6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3025" y="3429000"/>
              <a:ext cx="485775" cy="2952750"/>
            </a:xfrm>
            <a:custGeom>
              <a:avLst/>
              <a:gdLst/>
              <a:ahLst/>
              <a:cxnLst/>
              <a:rect l="l" t="t" r="r" b="b"/>
              <a:pathLst>
                <a:path w="485775" h="2952750">
                  <a:moveTo>
                    <a:pt x="485775" y="0"/>
                  </a:moveTo>
                  <a:lnTo>
                    <a:pt x="0" y="0"/>
                  </a:lnTo>
                  <a:lnTo>
                    <a:pt x="0" y="2952750"/>
                  </a:lnTo>
                  <a:lnTo>
                    <a:pt x="485775" y="2952750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096000" y="1381125"/>
            <a:ext cx="5334000" cy="4114800"/>
            <a:chOff x="6096000" y="1381125"/>
            <a:chExt cx="5334000" cy="41148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6576" y="1551686"/>
              <a:ext cx="109708" cy="13511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381125"/>
              <a:ext cx="5334000" cy="41148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668634" y="578738"/>
            <a:ext cx="22161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5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6102" y="1379474"/>
            <a:ext cx="203835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BEBEB"/>
                </a:solidFill>
              </a:rPr>
              <a:t>Plot</a:t>
            </a:r>
            <a:r>
              <a:rPr spc="10" dirty="0">
                <a:solidFill>
                  <a:srgbClr val="EBEBEB"/>
                </a:solidFill>
              </a:rPr>
              <a:t> </a:t>
            </a:r>
            <a:r>
              <a:rPr dirty="0">
                <a:solidFill>
                  <a:srgbClr val="EBEBEB"/>
                </a:solidFill>
              </a:rPr>
              <a:t>66</a:t>
            </a:r>
            <a:r>
              <a:rPr spc="-50" dirty="0">
                <a:solidFill>
                  <a:srgbClr val="EBEBEB"/>
                </a:solidFill>
              </a:rPr>
              <a:t> </a:t>
            </a:r>
            <a:r>
              <a:rPr spc="-10" dirty="0">
                <a:solidFill>
                  <a:srgbClr val="EBEBEB"/>
                </a:solidFill>
              </a:rPr>
              <a:t>Details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3402" y="2114232"/>
            <a:ext cx="3794125" cy="387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-"/>
              <a:tabLst>
                <a:tab pos="152400" algn="l"/>
              </a:tabLst>
            </a:pP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Size:</a:t>
            </a:r>
            <a:r>
              <a:rPr sz="1800" spc="-6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4.090915</a:t>
            </a:r>
            <a:r>
              <a:rPr sz="1800" spc="-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EBEBEB"/>
                </a:solidFill>
                <a:latin typeface="Century Gothic"/>
                <a:cs typeface="Century Gothic"/>
              </a:rPr>
              <a:t>hectares</a:t>
            </a:r>
            <a:endParaRPr sz="1800" dirty="0">
              <a:latin typeface="Century Gothic"/>
              <a:cs typeface="Century Gothic"/>
            </a:endParaRPr>
          </a:p>
          <a:p>
            <a:pPr marL="152400" indent="-139700">
              <a:lnSpc>
                <a:spcPct val="100000"/>
              </a:lnSpc>
              <a:spcBef>
                <a:spcPts val="2200"/>
              </a:spcBef>
              <a:buChar char="-"/>
              <a:tabLst>
                <a:tab pos="152400" algn="l"/>
              </a:tabLst>
            </a:pP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Planted:</a:t>
            </a:r>
            <a:r>
              <a:rPr sz="1800" spc="-5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EBEBEB"/>
                </a:solidFill>
                <a:latin typeface="Century Gothic"/>
                <a:cs typeface="Century Gothic"/>
              </a:rPr>
              <a:t>2009</a:t>
            </a:r>
            <a:endParaRPr sz="1800" dirty="0">
              <a:latin typeface="Century Gothic"/>
              <a:cs typeface="Century Gothic"/>
            </a:endParaRPr>
          </a:p>
          <a:p>
            <a:pPr marL="12700" marR="20955" indent="139700">
              <a:lnSpc>
                <a:spcPct val="100800"/>
              </a:lnSpc>
              <a:spcBef>
                <a:spcPts val="2100"/>
              </a:spcBef>
              <a:buChar char="-"/>
              <a:tabLst>
                <a:tab pos="152400" algn="l"/>
              </a:tabLst>
            </a:pP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Variety:</a:t>
            </a:r>
            <a:r>
              <a:rPr sz="1800" spc="-8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Malbec</a:t>
            </a:r>
            <a:r>
              <a:rPr sz="1800" spc="-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on</a:t>
            </a:r>
            <a:r>
              <a:rPr sz="18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1103</a:t>
            </a:r>
            <a:r>
              <a:rPr sz="1800" spc="-5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EBEBEB"/>
                </a:solidFill>
                <a:latin typeface="Century Gothic"/>
                <a:cs typeface="Century Gothic"/>
              </a:rPr>
              <a:t>Paulsen rootstock</a:t>
            </a:r>
            <a:endParaRPr sz="1800" dirty="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2200"/>
              </a:spcBef>
              <a:buFont typeface="Calibri"/>
              <a:buChar char="-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Certified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Organic</a:t>
            </a:r>
            <a:endParaRPr sz="1800" dirty="0">
              <a:latin typeface="Century Gothic"/>
              <a:cs typeface="Century Gothic"/>
            </a:endParaRPr>
          </a:p>
          <a:p>
            <a:pPr marL="152400" indent="-139700">
              <a:lnSpc>
                <a:spcPct val="100000"/>
              </a:lnSpc>
              <a:spcBef>
                <a:spcPts val="2120"/>
              </a:spcBef>
              <a:buChar char="-"/>
              <a:tabLst>
                <a:tab pos="152400" algn="l"/>
              </a:tabLst>
            </a:pP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Subdivided</a:t>
            </a:r>
            <a:r>
              <a:rPr sz="1800" spc="-5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into</a:t>
            </a:r>
            <a:r>
              <a:rPr sz="1800" spc="-6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sections</a:t>
            </a:r>
            <a:r>
              <a:rPr sz="1800" spc="-4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a</a:t>
            </a:r>
            <a:r>
              <a:rPr sz="1800" spc="-4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and</a:t>
            </a:r>
            <a:r>
              <a:rPr sz="1800" spc="-4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spc="-50" dirty="0">
                <a:solidFill>
                  <a:srgbClr val="EBEBEB"/>
                </a:solidFill>
                <a:latin typeface="Century Gothic"/>
                <a:cs typeface="Century Gothic"/>
              </a:rPr>
              <a:t>b</a:t>
            </a:r>
            <a:endParaRPr sz="1800" dirty="0">
              <a:latin typeface="Century Gothic"/>
              <a:cs typeface="Century Gothic"/>
            </a:endParaRPr>
          </a:p>
          <a:p>
            <a:pPr marL="12700" marR="425450" indent="139700">
              <a:lnSpc>
                <a:spcPct val="100800"/>
              </a:lnSpc>
              <a:buChar char="-"/>
              <a:tabLst>
                <a:tab pos="152400" algn="l"/>
              </a:tabLst>
            </a:pP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Reserved</a:t>
            </a:r>
            <a:r>
              <a:rPr sz="1800" spc="-1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space</a:t>
            </a:r>
            <a:r>
              <a:rPr sz="1800" spc="-9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in</a:t>
            </a:r>
            <a:r>
              <a:rPr sz="1800" spc="-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66b</a:t>
            </a:r>
            <a:r>
              <a:rPr sz="1800" spc="-7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EBEBEB"/>
                </a:solidFill>
                <a:latin typeface="Century Gothic"/>
                <a:cs typeface="Century Gothic"/>
              </a:rPr>
              <a:t>for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house/winery</a:t>
            </a:r>
            <a:r>
              <a:rPr sz="1800" spc="-6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(3000</a:t>
            </a:r>
            <a:r>
              <a:rPr sz="1800" spc="-1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sq</a:t>
            </a:r>
            <a:r>
              <a:rPr sz="1800" spc="-2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EBEBEB"/>
                </a:solidFill>
                <a:latin typeface="Century Gothic"/>
                <a:cs typeface="Century Gothic"/>
              </a:rPr>
              <a:t>meters)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-</a:t>
            </a:r>
            <a:r>
              <a:rPr sz="1800" spc="-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Price:</a:t>
            </a:r>
            <a:r>
              <a:rPr sz="1800" spc="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EBEBEB"/>
                </a:solidFill>
                <a:latin typeface="Century Gothic"/>
                <a:cs typeface="Century Gothic"/>
              </a:rPr>
              <a:t>$4</a:t>
            </a:r>
            <a:r>
              <a:rPr lang="en-US" sz="1800" spc="-10" dirty="0">
                <a:solidFill>
                  <a:srgbClr val="EBEBEB"/>
                </a:solidFill>
                <a:latin typeface="Century Gothic"/>
                <a:cs typeface="Century Gothic"/>
              </a:rPr>
              <a:t>25</a:t>
            </a:r>
            <a:r>
              <a:rPr sz="1800" spc="-10" dirty="0">
                <a:solidFill>
                  <a:srgbClr val="EBEBEB"/>
                </a:solidFill>
                <a:latin typeface="Century Gothic"/>
                <a:cs typeface="Century Gothic"/>
              </a:rPr>
              <a:t>,000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9768" y="1608836"/>
            <a:ext cx="109707" cy="1351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6725"/>
            <a:ext cx="5638800" cy="5915025"/>
            <a:chOff x="0" y="466725"/>
            <a:chExt cx="5638800" cy="5915025"/>
          </a:xfrm>
        </p:grpSpPr>
        <p:sp>
          <p:nvSpPr>
            <p:cNvPr id="3" name="object 3"/>
            <p:cNvSpPr/>
            <p:nvPr/>
          </p:nvSpPr>
          <p:spPr>
            <a:xfrm>
              <a:off x="0" y="476250"/>
              <a:ext cx="5153025" cy="2952750"/>
            </a:xfrm>
            <a:custGeom>
              <a:avLst/>
              <a:gdLst/>
              <a:ahLst/>
              <a:cxnLst/>
              <a:rect l="l" t="t" r="r" b="b"/>
              <a:pathLst>
                <a:path w="5153025" h="2952750">
                  <a:moveTo>
                    <a:pt x="5153025" y="0"/>
                  </a:moveTo>
                  <a:lnTo>
                    <a:pt x="0" y="0"/>
                  </a:lnTo>
                  <a:lnTo>
                    <a:pt x="0" y="2952750"/>
                  </a:lnTo>
                  <a:lnTo>
                    <a:pt x="5153025" y="2952750"/>
                  </a:lnTo>
                  <a:lnTo>
                    <a:pt x="5153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53025" y="466725"/>
              <a:ext cx="485775" cy="2962275"/>
            </a:xfrm>
            <a:custGeom>
              <a:avLst/>
              <a:gdLst/>
              <a:ahLst/>
              <a:cxnLst/>
              <a:rect l="l" t="t" r="r" b="b"/>
              <a:pathLst>
                <a:path w="485775" h="2962275">
                  <a:moveTo>
                    <a:pt x="485775" y="0"/>
                  </a:moveTo>
                  <a:lnTo>
                    <a:pt x="0" y="0"/>
                  </a:lnTo>
                  <a:lnTo>
                    <a:pt x="0" y="2962275"/>
                  </a:lnTo>
                  <a:lnTo>
                    <a:pt x="485775" y="2962275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EA6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3025" y="3429000"/>
              <a:ext cx="485775" cy="2952750"/>
            </a:xfrm>
            <a:custGeom>
              <a:avLst/>
              <a:gdLst/>
              <a:ahLst/>
              <a:cxnLst/>
              <a:rect l="l" t="t" r="r" b="b"/>
              <a:pathLst>
                <a:path w="485775" h="2952750">
                  <a:moveTo>
                    <a:pt x="485775" y="0"/>
                  </a:moveTo>
                  <a:lnTo>
                    <a:pt x="0" y="0"/>
                  </a:lnTo>
                  <a:lnTo>
                    <a:pt x="0" y="2952750"/>
                  </a:lnTo>
                  <a:lnTo>
                    <a:pt x="485775" y="2952750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686425" y="1551686"/>
            <a:ext cx="6096000" cy="3001645"/>
            <a:chOff x="5686425" y="1551686"/>
            <a:chExt cx="6096000" cy="30016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6576" y="1551686"/>
              <a:ext cx="109708" cy="13511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425" y="1562100"/>
              <a:ext cx="6096000" cy="29908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668634" y="578738"/>
            <a:ext cx="22161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5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943" rIns="0" bIns="0" rtlCol="0">
            <a:spAutoFit/>
          </a:bodyPr>
          <a:lstStyle/>
          <a:p>
            <a:pPr marL="727075">
              <a:lnSpc>
                <a:spcPct val="100000"/>
              </a:lnSpc>
              <a:spcBef>
                <a:spcPts val="105"/>
              </a:spcBef>
            </a:pPr>
            <a:r>
              <a:rPr dirty="0"/>
              <a:t>Plot</a:t>
            </a:r>
            <a:r>
              <a:rPr spc="-25" dirty="0"/>
              <a:t> </a:t>
            </a:r>
            <a:r>
              <a:rPr dirty="0"/>
              <a:t>103</a:t>
            </a:r>
            <a:r>
              <a:rPr spc="-15" dirty="0"/>
              <a:t> </a:t>
            </a:r>
            <a:r>
              <a:rPr spc="-10" dirty="0"/>
              <a:t>Details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79817" y="1684337"/>
            <a:ext cx="3143250" cy="414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spcBef>
                <a:spcPts val="100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Size: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4.616336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hectares</a:t>
            </a:r>
            <a:endParaRPr sz="1800" dirty="0">
              <a:latin typeface="Century Gothic"/>
              <a:cs typeface="Century Gothic"/>
            </a:endParaRPr>
          </a:p>
          <a:p>
            <a:pPr marL="151765" indent="-139065">
              <a:lnSpc>
                <a:spcPct val="100000"/>
              </a:lnSpc>
              <a:spcBef>
                <a:spcPts val="2200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Planted: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2021</a:t>
            </a:r>
            <a:endParaRPr sz="1800" dirty="0">
              <a:latin typeface="Century Gothic"/>
              <a:cs typeface="Century Gothic"/>
            </a:endParaRPr>
          </a:p>
          <a:p>
            <a:pPr marL="12700" marR="5080" indent="139065">
              <a:lnSpc>
                <a:spcPct val="100800"/>
              </a:lnSpc>
              <a:spcBef>
                <a:spcPts val="2100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Varieties:</a:t>
            </a:r>
            <a:r>
              <a:rPr sz="1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Mixed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(Cabernet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Franc,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Grenache)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Certified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Organic</a:t>
            </a:r>
            <a:endParaRPr sz="1800" dirty="0">
              <a:latin typeface="Century Gothic"/>
              <a:cs typeface="Century Gothic"/>
            </a:endParaRPr>
          </a:p>
          <a:p>
            <a:pPr marL="12700" marR="96520" indent="139065">
              <a:lnSpc>
                <a:spcPct val="100800"/>
              </a:lnSpc>
              <a:spcBef>
                <a:spcPts val="2100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2.9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ha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basic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vineyard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structure</a:t>
            </a:r>
            <a:r>
              <a:rPr sz="1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irrigation</a:t>
            </a:r>
            <a:endParaRPr sz="1800" dirty="0">
              <a:latin typeface="Century Gothic"/>
              <a:cs typeface="Century Gothic"/>
            </a:endParaRPr>
          </a:p>
          <a:p>
            <a:pPr marL="151765" indent="-139065">
              <a:lnSpc>
                <a:spcPct val="100000"/>
              </a:lnSpc>
              <a:spcBef>
                <a:spcPts val="2200"/>
              </a:spcBef>
              <a:buChar char="-"/>
              <a:tabLst>
                <a:tab pos="15176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Opportunity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replanting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Price:</a:t>
            </a:r>
            <a:r>
              <a:rPr sz="18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$3</a:t>
            </a:r>
            <a:r>
              <a:rPr lang="en-US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25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,000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64319" y="1661795"/>
            <a:ext cx="109697" cy="13510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634" y="578738"/>
            <a:ext cx="22161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50" dirty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endParaRPr sz="275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" y="1076325"/>
            <a:ext cx="5162550" cy="47053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495300"/>
            <a:ext cx="3505200" cy="3505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80783" y="4683759"/>
            <a:ext cx="2385060" cy="8983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u="heavy" spc="-10" dirty="0">
                <a:solidFill>
                  <a:srgbClr val="57C1B9"/>
                </a:solidFill>
                <a:uFill>
                  <a:solidFill>
                    <a:srgbClr val="57C1B9"/>
                  </a:solidFill>
                </a:uFill>
                <a:latin typeface="Century Gothic"/>
                <a:cs typeface="Century Gothic"/>
                <a:hlinkClick r:id="rId4"/>
              </a:rPr>
              <a:t>Vineyards@bbiargentina.com</a:t>
            </a:r>
            <a:endParaRPr sz="125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250" b="1" dirty="0">
                <a:solidFill>
                  <a:srgbClr val="FFFFFF"/>
                </a:solidFill>
                <a:latin typeface="Century Gothic"/>
                <a:cs typeface="Century Gothic"/>
              </a:rPr>
              <a:t>+1</a:t>
            </a:r>
            <a:r>
              <a:rPr sz="1250" b="1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1" dirty="0">
                <a:solidFill>
                  <a:srgbClr val="FFFFFF"/>
                </a:solidFill>
                <a:latin typeface="Century Gothic"/>
                <a:cs typeface="Century Gothic"/>
              </a:rPr>
              <a:t>(416)</a:t>
            </a:r>
            <a:r>
              <a:rPr sz="1250" b="1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1" dirty="0">
                <a:solidFill>
                  <a:srgbClr val="FFFFFF"/>
                </a:solidFill>
                <a:latin typeface="Century Gothic"/>
                <a:cs typeface="Century Gothic"/>
              </a:rPr>
              <a:t>937-</a:t>
            </a:r>
            <a:r>
              <a:rPr sz="125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1153</a:t>
            </a:r>
            <a:endParaRPr lang="en-US" sz="1250" b="1" spc="-2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lang="en-US" sz="1400" b="1" dirty="0">
                <a:latin typeface="+mn-lt"/>
                <a:ea typeface="+mn-ea"/>
                <a:cs typeface="+mn-cs"/>
                <a:hlinkClick r:id="rId5"/>
              </a:rPr>
              <a:t>BOOK A ZOOM CALL</a:t>
            </a:r>
            <a:endParaRPr sz="12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C1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195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Century Gothic</vt:lpstr>
      <vt:lpstr>Office Theme</vt:lpstr>
      <vt:lpstr>Finca 4 Gatos Locos</vt:lpstr>
      <vt:lpstr>Located within Tupungato Winelands, at foothills of the Sierra del Jaboncillo, in Gualtallary, Mendoza</vt:lpstr>
      <vt:lpstr>Property Overview</vt:lpstr>
      <vt:lpstr>Plot 66 Details</vt:lpstr>
      <vt:lpstr>Plot 103 Details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Nadia</dc:creator>
  <cp:lastModifiedBy>Nadereh Binesh</cp:lastModifiedBy>
  <cp:revision>3</cp:revision>
  <dcterms:created xsi:type="dcterms:W3CDTF">2025-01-02T17:09:51Z</dcterms:created>
  <dcterms:modified xsi:type="dcterms:W3CDTF">2025-01-03T19:48:46Z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2025-01-01T00:00:00Z</vt:filetime>
  </property>
  <property fmtid="{D5CDD505-2E9C-101B-9397-08002B2CF9AE}" pid="3" name="LastSaved">
    <vt:filetime>2025-01-02T00:00:00Z</vt:filetime>
  </property>
</Properties>
</file>